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1234" r:id="rId2"/>
    <p:sldId id="1254" r:id="rId3"/>
    <p:sldId id="1255" r:id="rId4"/>
    <p:sldId id="1256" r:id="rId5"/>
    <p:sldId id="1257" r:id="rId6"/>
    <p:sldId id="1258" r:id="rId7"/>
    <p:sldId id="1259" r:id="rId8"/>
    <p:sldId id="268" r:id="rId9"/>
  </p:sldIdLst>
  <p:sldSz cx="12192000" cy="6858000"/>
  <p:notesSz cx="6858000" cy="9144000"/>
  <p:defaultTextStyle>
    <a:defPPr>
      <a:defRPr lang="en-US"/>
    </a:defPPr>
    <a:lvl1pPr>
      <a:spcBef>
        <a:spcPts val="0"/>
      </a:spcBef>
      <a:buClr>
        <a:schemeClr val="accent1"/>
      </a:buClr>
      <a:defRPr sz="1800"/>
    </a:lvl1pPr>
    <a:lvl2pPr marL="1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2pPr>
    <a:lvl3pPr marL="3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3pPr>
    <a:lvl4pPr marL="5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4pPr>
    <a:lvl5pPr marL="72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5pPr>
    <a:lvl6pPr marL="90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6pPr>
    <a:lvl7pPr marL="10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7pPr>
    <a:lvl8pPr marL="12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8pPr>
    <a:lvl9pPr marL="14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ny Welle" initials="DW" lastIdx="1" clrIdx="0">
    <p:extLst>
      <p:ext uri="{19B8F6BF-5375-455C-9EA6-DF929625EA0E}">
        <p15:presenceInfo xmlns:p15="http://schemas.microsoft.com/office/powerpoint/2012/main" userId="S::denwelle1@publicisgroupe.net::08b00602-60fa-48c3-96fb-06a947b67cd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  <a:insideH>
            <a:ln w="12700" cmpd="sng">
              <a:solidFill>
                <a:schemeClr val="accent6">
                  <a:alpha val="15000"/>
                </a:schemeClr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  <a:fill>
          <a:solidFill>
            <a:schemeClr val="accent6">
              <a:alpha val="5000"/>
            </a:schemeClr>
          </a:solidFill>
        </a:fill>
      </a:tcStyle>
    </a:band1H>
    <a:band2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</a:tcStyle>
    </a:band2H>
    <a:band1V>
      <a:tcStyle>
        <a:tcBdr/>
        <a:fill>
          <a:solidFill>
            <a:schemeClr val="accent6">
              <a:alpha val="5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lastRow>
    <a:fir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4" autoAdjust="0"/>
    <p:restoredTop sz="97461" autoAdjust="0"/>
  </p:normalViewPr>
  <p:slideViewPr>
    <p:cSldViewPr snapToGrid="0" showGuides="1">
      <p:cViewPr>
        <p:scale>
          <a:sx n="66" d="100"/>
          <a:sy n="66" d="100"/>
        </p:scale>
        <p:origin x="1218" y="55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310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493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>
            <a:extLst>
              <a:ext uri="{FF2B5EF4-FFF2-40B4-BE49-F238E27FC236}">
                <a16:creationId xmlns:a16="http://schemas.microsoft.com/office/drawing/2014/main" id="{9A8492AF-21D1-4EA9-B88E-2B2469E5B0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5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" name="Date">
            <a:extLst>
              <a:ext uri="{FF2B5EF4-FFF2-40B4-BE49-F238E27FC236}">
                <a16:creationId xmlns:a16="http://schemas.microsoft.com/office/drawing/2014/main" id="{F2C5CF11-9AB8-4366-83D6-4A911EAE67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1F2B9-B350-4061-A6D1-2A3340A8623F}" type="datetimeFigureOut">
              <a:rPr lang="en-US" sz="1050" smtClean="0">
                <a:solidFill>
                  <a:schemeClr val="tx2"/>
                </a:solidFill>
                <a:latin typeface="+mn-lt"/>
              </a:rPr>
              <a:t>11/13/2023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9797856F-D8D3-4EDB-AD63-B3F8432142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A566997-7A2F-418F-AC55-BAC678F9F1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en-US" sz="1050" b="1" dirty="0">
                <a:solidFill>
                  <a:schemeClr val="accent2"/>
                </a:solidFill>
                <a:latin typeface="+mn-lt"/>
              </a:rPr>
              <a:t>Hand out</a:t>
            </a:r>
            <a:r>
              <a:rPr lang="en-US" sz="1050" dirty="0">
                <a:solidFill>
                  <a:schemeClr val="accent2"/>
                </a:solidFill>
                <a:latin typeface="+mn-lt"/>
              </a:rPr>
              <a:t> </a:t>
            </a:r>
            <a:fld id="{C92BABF8-1341-4DCB-864A-D83C08BEEAE4}" type="slidenum">
              <a:rPr lang="en-US" sz="1050" smtClean="0">
                <a:solidFill>
                  <a:schemeClr val="tx2"/>
                </a:solidFill>
                <a:latin typeface="+mn-lt"/>
              </a:rPr>
              <a:t>‹#›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Siemens logo">
            <a:extLst>
              <a:ext uri="{FF2B5EF4-FFF2-40B4-BE49-F238E27FC236}">
                <a16:creationId xmlns:a16="http://schemas.microsoft.com/office/drawing/2014/main" id="{C5A460D9-E760-498F-8A06-286EB0B001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53000" y="550800"/>
            <a:ext cx="1152000" cy="1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83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14.png>
</file>

<file path=ppt/media/image15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76FBC1AF-E4C9-412F-9B6D-66CD520F95DB}" type="datetimeFigureOut">
              <a:rPr lang="en-US" smtClean="0"/>
              <a:pPr/>
              <a:t>11/13/2023</a:t>
            </a:fld>
            <a:endParaRPr lang="en-US" dirty="0"/>
          </a:p>
        </p:txBody>
      </p:sp>
      <p:sp>
        <p:nvSpPr>
          <p:cNvPr id="4" name="Slide Image Placeholder"/>
          <p:cNvSpPr>
            <a:spLocks noGrp="1" noRot="1" noChangeAspect="1"/>
          </p:cNvSpPr>
          <p:nvPr>
            <p:ph type="sldImg" idx="2"/>
          </p:nvPr>
        </p:nvSpPr>
        <p:spPr>
          <a:xfrm>
            <a:off x="406800" y="619200"/>
            <a:ext cx="6048000" cy="3402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"/>
          <p:cNvSpPr>
            <a:spLocks noGrp="1"/>
          </p:cNvSpPr>
          <p:nvPr>
            <p:ph type="body" sz="quarter" idx="3"/>
          </p:nvPr>
        </p:nvSpPr>
        <p:spPr>
          <a:xfrm>
            <a:off x="406800" y="4575600"/>
            <a:ext cx="6048000" cy="396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6" name="Footer Placeholder"/>
          <p:cNvSpPr>
            <a:spLocks noGrp="1"/>
          </p:cNvSpPr>
          <p:nvPr>
            <p:ph type="ftr" sz="quarter" idx="4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5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r>
              <a:rPr lang="en-US" b="1" dirty="0">
                <a:solidFill>
                  <a:schemeClr val="accent2"/>
                </a:solidFill>
              </a:rPr>
              <a:t>Notes</a:t>
            </a:r>
            <a:r>
              <a:rPr lang="en-US" dirty="0"/>
              <a:t> </a:t>
            </a:r>
            <a:fld id="{E76C657F-0E32-4130-ADDA-66B81138A76A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6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6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4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28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3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76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720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86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00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15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670C6E6A-0191-4020-A084-BB23C7AE6B0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625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2922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92413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8740176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1602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13285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502166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70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0933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477977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22078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092D1760-10AA-43FB-AC0B-074FF50071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73117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496026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687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6566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04166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35824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67889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08786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280640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76341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19160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BC293230-94BC-41FA-A2D9-E9259B125F8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4961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45772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099078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18475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99428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6FD70AD7-1356-4F56-BCF5-60206B889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9423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BC751AD9-F368-4030-BEF3-878CBEED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530377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0F638833-9358-4A10-8860-60EC0C65D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52824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46D369A7-07BD-4B91-9E53-807AAAF0C3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65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DC2D4109-C5C2-42BB-B5A0-2F6793388E2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892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98AE3DB-A74B-4AD6-A37C-FBCFB647B93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604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46279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90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59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22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>
            <a:extLst>
              <a:ext uri="{FF2B5EF4-FFF2-40B4-BE49-F238E27FC236}">
                <a16:creationId xmlns:a16="http://schemas.microsoft.com/office/drawing/2014/main" id="{A71FD435-3CF0-4700-A204-51B8FECDB0E5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BDD73C6A-6099-483E-9C34-F604024F257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154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A236A90B-8F03-45C0-87DD-5479E8376B64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CFA8B97-DE99-4B15-8C8C-3748FA022B7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0435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40C63E25-48A4-43B2-BEE6-D2FE79309C83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EN" dirty="0"/>
          </a:p>
        </p:txBody>
      </p:sp>
      <p:sp>
        <p:nvSpPr>
          <p:cNvPr id="9" name="Color Stage">
            <a:extLst>
              <a:ext uri="{FF2B5EF4-FFF2-40B4-BE49-F238E27FC236}">
                <a16:creationId xmlns:a16="http://schemas.microsoft.com/office/drawing/2014/main" id="{0C524D66-9942-450A-A90F-E7A0CC42EC73}"/>
              </a:ext>
            </a:extLst>
          </p:cNvPr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CCD0B8A8-7DE9-432C-82EA-6468E4BB565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383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4FC1DCA2-253A-4E87-91E4-D402488C8D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1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543E2CC-A901-4194-A712-51CE520302B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902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2349A4-4A97-42CC-AE59-7EDEE385EDF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36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00">
              <a:spcAft>
                <a:spcPts val="900"/>
              </a:spcAft>
              <a:tabLst>
                <a:tab pos="7200000" algn="r"/>
              </a:tabLst>
              <a:defRPr/>
            </a:lvl1pPr>
            <a:lvl2pPr defTabSz="360000">
              <a:spcAft>
                <a:spcPts val="900"/>
              </a:spcAft>
              <a:tabLst>
                <a:tab pos="7200000" algn="r"/>
              </a:tabLst>
              <a:defRPr/>
            </a:lvl2pPr>
            <a:lvl3pPr marL="180000" defTabSz="360000">
              <a:spcAft>
                <a:spcPts val="900"/>
              </a:spcAft>
              <a:tabLst>
                <a:tab pos="7200000" algn="r"/>
              </a:tabLst>
              <a:defRPr b="1"/>
            </a:lvl3pPr>
            <a:lvl4pPr marL="360000" defTabSz="360000">
              <a:spcAft>
                <a:spcPts val="900"/>
              </a:spcAft>
              <a:tabLst>
                <a:tab pos="7200000" algn="r"/>
              </a:tabLst>
              <a:defRPr/>
            </a:lvl4pPr>
            <a:lvl5pPr marL="360000" defTabSz="360000">
              <a:spcAft>
                <a:spcPts val="900"/>
              </a:spcAft>
              <a:tabLst>
                <a:tab pos="7200000" algn="r"/>
              </a:tabLst>
              <a:defRPr b="1"/>
            </a:lvl5pPr>
            <a:lvl6pPr marL="180000" defTabSz="360000">
              <a:spcAft>
                <a:spcPts val="600"/>
              </a:spcAft>
              <a:tabLst>
                <a:tab pos="7200000" algn="r"/>
              </a:tabLst>
              <a:defRPr sz="1600"/>
            </a:lvl6pPr>
            <a:lvl7pPr marL="180000" defTabSz="360000">
              <a:spcAft>
                <a:spcPts val="600"/>
              </a:spcAft>
              <a:tabLst>
                <a:tab pos="7200000" algn="r"/>
              </a:tabLst>
              <a:defRPr sz="1600" b="1"/>
            </a:lvl7pPr>
            <a:lvl8pPr marL="360000" defTabSz="360000">
              <a:spcAft>
                <a:spcPts val="600"/>
              </a:spcAft>
              <a:tabLst>
                <a:tab pos="7200000" algn="r"/>
              </a:tabLst>
              <a:defRPr sz="1600"/>
            </a:lvl8pPr>
            <a:lvl9pPr marL="360000" defTabSz="360000">
              <a:spcAft>
                <a:spcPts val="600"/>
              </a:spcAft>
              <a:tabLst>
                <a:tab pos="720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474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20" pos="4794" userDrawn="1">
          <p15:clr>
            <a:srgbClr val="65CE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5136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>
            <a:extLst>
              <a:ext uri="{FF2B5EF4-FFF2-40B4-BE49-F238E27FC236}">
                <a16:creationId xmlns:a16="http://schemas.microsoft.com/office/drawing/2014/main" id="{F3AAF44F-3461-47E2-8680-A8CD085220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40000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B400EC0-C78D-42DD-85FB-5ED577185C1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363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5" pos="3978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19" pos="4248">
          <p15:clr>
            <a:srgbClr val="65CEFF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02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99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F4F4C6-6E41-442C-BB9E-9E72BE92D2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00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AFFC798E-B633-4D30-A7C1-DC796BD888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>
            <a:extLst>
              <a:ext uri="{FF2B5EF4-FFF2-40B4-BE49-F238E27FC236}">
                <a16:creationId xmlns:a16="http://schemas.microsoft.com/office/drawing/2014/main" id="{6F965802-E517-4CC3-99D7-1DA8BF1FB0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279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522" userDrawn="1">
          <p15:clr>
            <a:srgbClr val="65CEFF"/>
          </p15:clr>
        </p15:guide>
        <p15:guide id="3" pos="4794" userDrawn="1">
          <p15:clr>
            <a:srgbClr val="65CEFF"/>
          </p15:clr>
        </p15:guide>
        <p15:guide id="4" pos="5066" userDrawn="1">
          <p15:clr>
            <a:srgbClr val="65CEFF"/>
          </p15:clr>
        </p15:guide>
        <p15:guide id="5" pos="6472" userDrawn="1">
          <p15:clr>
            <a:srgbClr val="65CEFF"/>
          </p15:clr>
        </p15:guide>
        <p15:guide id="6" pos="7425" userDrawn="1">
          <p15:clr>
            <a:srgbClr val="65CEFF"/>
          </p15:clr>
        </p15:guide>
        <p15:guide id="7" orient="horz" pos="302" userDrawn="1">
          <p15:clr>
            <a:srgbClr val="65CEFF"/>
          </p15:clr>
        </p15:guide>
        <p15:guide id="8" orient="horz" pos="664" userDrawn="1">
          <p15:clr>
            <a:srgbClr val="65CEFF"/>
          </p15:clr>
        </p15:guide>
        <p15:guide id="9" orient="horz" pos="891" userDrawn="1">
          <p15:clr>
            <a:srgbClr val="65CEFF"/>
          </p15:clr>
        </p15:guide>
        <p15:guide id="10" orient="horz" pos="3658" userDrawn="1">
          <p15:clr>
            <a:srgbClr val="65CEFF"/>
          </p15:clr>
        </p15:guide>
        <p15:guide id="11" orient="horz" pos="3885" userDrawn="1">
          <p15:clr>
            <a:srgbClr val="65CEFF"/>
          </p15:clr>
        </p15:guide>
        <p15:guide id="12" orient="horz" pos="4157" userDrawn="1">
          <p15:clr>
            <a:srgbClr val="65CEFF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34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B8172AC2-E83F-4EFD-B70E-DE91E64651D8}"/>
              </a:ext>
            </a:extLst>
          </p:cNvPr>
          <p:cNvSpPr/>
          <p:nvPr userDrawn="1"/>
        </p:nvSpPr>
        <p:spPr>
          <a:xfrm>
            <a:off x="0" y="1054800"/>
            <a:ext cx="12192000" cy="58032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4BECE54-DDA8-4D2C-8A02-4C8E3E1585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r>
              <a:rPr lang="en-US" dirty="0"/>
              <a:t>Restricted | © Siemens 2023 | Jan Nalivaika | T AMM FMP-DE | 09.10.2023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07B7E75B-80B4-49F8-AA70-A41C9D896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83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3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1AC59AB3-8DAC-43B8-977E-A91337DC082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19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91EB517C-C8FD-4E2E-B744-DB952E96B4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519D384-FA09-4D60-95A8-589F157A93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7B1666FD-2258-443A-846C-6C7533C6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942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6472" userDrawn="1">
          <p15:clr>
            <a:srgbClr val="65CEFF"/>
          </p15:clr>
        </p15:guide>
        <p15:guide id="4" pos="7425" userDrawn="1">
          <p15:clr>
            <a:srgbClr val="65CEFF"/>
          </p15:clr>
        </p15:guide>
        <p15:guide id="5" orient="horz" pos="302" userDrawn="1">
          <p15:clr>
            <a:srgbClr val="65CEFF"/>
          </p15:clr>
        </p15:guide>
        <p15:guide id="6" orient="horz" pos="664" userDrawn="1">
          <p15:clr>
            <a:srgbClr val="65CEFF"/>
          </p15:clr>
        </p15:guide>
        <p15:guide id="7" orient="horz" pos="891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7367E6C0-4D2C-4C5F-86D8-A2CFF0EB3D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6F746812-65E3-4C09-AC38-B0CFE93C8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45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20874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A503D1-D234-4258-9A03-D858B10BA4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21AA656B-0BAF-4B75-90BE-93CAC5946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>
            <a:extLst>
              <a:ext uri="{FF2B5EF4-FFF2-40B4-BE49-F238E27FC236}">
                <a16:creationId xmlns:a16="http://schemas.microsoft.com/office/drawing/2014/main" id="{F020B491-E63A-4FB5-94ED-2BC31EB35C33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613FA68-C74A-4621-9563-250388EBCC8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F9117D9C-D502-472C-A3C8-FA9087A2E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91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>
            <a:extLst>
              <a:ext uri="{FF2B5EF4-FFF2-40B4-BE49-F238E27FC236}">
                <a16:creationId xmlns:a16="http://schemas.microsoft.com/office/drawing/2014/main" id="{2871E7F7-6A93-4406-8617-80D9CFF396A8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>
            <a:extLst>
              <a:ext uri="{FF2B5EF4-FFF2-40B4-BE49-F238E27FC236}">
                <a16:creationId xmlns:a16="http://schemas.microsoft.com/office/drawing/2014/main" id="{7AD3B9B1-3210-46C8-8222-A0E11719EB88}"/>
              </a:ext>
            </a:extLst>
          </p:cNvPr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DF6F0C8-00D9-4034-B3CC-D376702BE1C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53D55964-F7E8-48E3-84D5-FE4FE835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60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2206" userDrawn="1">
          <p15:clr>
            <a:srgbClr val="65CEFF"/>
          </p15:clr>
        </p15:guide>
        <p15:guide id="10" orient="horz" pos="2343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E568133C-15D2-4F33-802E-DF15E789182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>
            <a:extLst>
              <a:ext uri="{FF2B5EF4-FFF2-40B4-BE49-F238E27FC236}">
                <a16:creationId xmlns:a16="http://schemas.microsoft.com/office/drawing/2014/main" id="{90866A30-329B-420B-B42B-2C69E0DE6D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</a:p>
        </p:txBody>
      </p:sp>
      <p:sp>
        <p:nvSpPr>
          <p:cNvPr id="4" name="Copy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F468BE17-5D03-45C2-9D37-CF354AAA95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756E69-CA2F-47EC-9D32-CB09C4CD83F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95022CCB-0484-488B-8637-222C3919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5066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>
            <a:extLst>
              <a:ext uri="{FF2B5EF4-FFF2-40B4-BE49-F238E27FC236}">
                <a16:creationId xmlns:a16="http://schemas.microsoft.com/office/drawing/2014/main" id="{D41D1FE0-EDDA-47B8-BF1F-831D4733C32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CEA2FAD-1597-4F5C-878D-02CB854024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CE0A22CB-5E69-4817-B713-C02B97CF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28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>
            <a:extLst>
              <a:ext uri="{FF2B5EF4-FFF2-40B4-BE49-F238E27FC236}">
                <a16:creationId xmlns:a16="http://schemas.microsoft.com/office/drawing/2014/main" id="{9F2A455C-53B1-4792-8EA9-F00926C48E3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>
            <a:extLst>
              <a:ext uri="{FF2B5EF4-FFF2-40B4-BE49-F238E27FC236}">
                <a16:creationId xmlns:a16="http://schemas.microsoft.com/office/drawing/2014/main" id="{3AC3CE10-0C4B-4A11-BA76-8CAFED13661C}"/>
              </a:ext>
            </a:extLst>
          </p:cNvPr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>
            <a:extLst>
              <a:ext uri="{FF2B5EF4-FFF2-40B4-BE49-F238E27FC236}">
                <a16:creationId xmlns:a16="http://schemas.microsoft.com/office/drawing/2014/main" id="{E840DCCC-8E77-40B8-B94B-A4D3A4D77826}"/>
              </a:ext>
            </a:extLst>
          </p:cNvPr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E5DDD55C-5C17-4BCD-A9BB-FE8A69DC48D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1FCCEDD-7521-4BD5-8A32-A62DA62467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DC2AAE3E-7F56-4838-BCE7-6B966549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58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0B813CE-4DD6-4EAD-800B-047C0542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1" name="Quote marks">
            <a:extLst>
              <a:ext uri="{FF2B5EF4-FFF2-40B4-BE49-F238E27FC236}">
                <a16:creationId xmlns:a16="http://schemas.microsoft.com/office/drawing/2014/main" id="{916E4245-F21C-4EAB-8B26-FEA21C260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F2E271F-5AF7-408E-9752-03D1D6448E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C4F35EF-AC94-4800-9CB7-CA49CAFDD24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CC7FBE7-01B9-4EC8-8BE1-F416F7C5B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512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3658" userDrawn="1">
          <p15:clr>
            <a:srgbClr val="65CEFF"/>
          </p15:clr>
        </p15:guide>
        <p15:guide id="7" orient="horz" pos="3885" userDrawn="1">
          <p15:clr>
            <a:srgbClr val="65CEFF"/>
          </p15:clr>
        </p15:guide>
        <p15:guide id="8" orient="horz" pos="4157" userDrawn="1">
          <p15:clr>
            <a:srgbClr val="65CEFF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A8C0A65-FABA-4781-9F01-D5455844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2" name="Quote marks">
            <a:extLst>
              <a:ext uri="{FF2B5EF4-FFF2-40B4-BE49-F238E27FC236}">
                <a16:creationId xmlns:a16="http://schemas.microsoft.com/office/drawing/2014/main" id="{58EF2AB0-A78A-44C9-9A7D-F20D9ED8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6AEDD147-ACC0-4A9C-9043-90612765C0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31F54F-C70B-4435-91E6-F995F83E6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19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2206" userDrawn="1">
          <p15:clr>
            <a:srgbClr val="65CEFF"/>
          </p15:clr>
        </p15:guide>
        <p15:guide id="7" orient="horz" pos="2343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0EF6BB07-4F4E-4859-9572-DA63E35B93A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09BD8BE5-BFF2-469D-8B93-9556FCC45C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9372441-FA7E-4481-BBC2-24CB6D301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416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01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9F9E844-3827-4B6C-9CB5-13C9A70DCD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D52C2AF7-8539-453F-BD56-35B696DB2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78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472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801">
          <p15:clr>
            <a:srgbClr val="65CEFF"/>
          </p15:clr>
        </p15:guide>
        <p15:guide id="5" orient="horz" pos="3658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9160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>
            <a:extLst>
              <a:ext uri="{FF2B5EF4-FFF2-40B4-BE49-F238E27FC236}">
                <a16:creationId xmlns:a16="http://schemas.microsoft.com/office/drawing/2014/main" id="{B29E3DA4-014E-4F3D-8186-84366ADFC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000" indent="-144000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000" indent="-144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4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4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</a:p>
          <a:p>
            <a:pPr lvl="1"/>
            <a:r>
              <a:rPr lang="en-US" dirty="0"/>
              <a:t>Name etc.</a:t>
            </a:r>
          </a:p>
          <a:p>
            <a:pPr lvl="2"/>
            <a:r>
              <a:rPr lang="en-US" dirty="0"/>
              <a:t>Skills etc.</a:t>
            </a:r>
          </a:p>
          <a:p>
            <a:pPr lvl="3"/>
            <a:r>
              <a:rPr lang="en-US" dirty="0"/>
              <a:t>Name etc. sublevel</a:t>
            </a:r>
          </a:p>
          <a:p>
            <a:pPr lvl="4"/>
            <a:r>
              <a:rPr lang="en-US" dirty="0"/>
              <a:t>Skills etc. sublevel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5FD2C39E-5D81-4A0E-9F45-9093289008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279A350-3BB2-4CA2-A422-8F5A951F6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CFF9630D-791D-45AE-8E5E-36F747F59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9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778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15397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61385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>
            <a:extLst>
              <a:ext uri="{FF2B5EF4-FFF2-40B4-BE49-F238E27FC236}">
                <a16:creationId xmlns:a16="http://schemas.microsoft.com/office/drawing/2014/main" id="{2500D031-E8B7-42AD-B616-57A243A31EFA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>
            <a:extLst>
              <a:ext uri="{FF2B5EF4-FFF2-40B4-BE49-F238E27FC236}">
                <a16:creationId xmlns:a16="http://schemas.microsoft.com/office/drawing/2014/main" id="{6750A408-ED0E-47CF-AC3A-5AD4A6E25CE3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4F5CAFE5-0972-49AB-B42B-7C613C153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6" name="Slide Number Placeholder" descr="Page number">
            <a:extLst>
              <a:ext uri="{FF2B5EF4-FFF2-40B4-BE49-F238E27FC236}">
                <a16:creationId xmlns:a16="http://schemas.microsoft.com/office/drawing/2014/main" id="{1C051FD7-F65C-4306-9083-C9770A0AF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8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20" r:id="rId3"/>
    <p:sldLayoutId id="2147483776" r:id="rId4"/>
    <p:sldLayoutId id="2147483777" r:id="rId5"/>
    <p:sldLayoutId id="2147483778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73" r:id="rId13"/>
    <p:sldLayoutId id="2147483774" r:id="rId14"/>
    <p:sldLayoutId id="2147483775" r:id="rId15"/>
    <p:sldLayoutId id="2147483781" r:id="rId16"/>
    <p:sldLayoutId id="2147483782" r:id="rId17"/>
    <p:sldLayoutId id="2147483783" r:id="rId18"/>
    <p:sldLayoutId id="2147483790" r:id="rId19"/>
    <p:sldLayoutId id="2147483791" r:id="rId20"/>
    <p:sldLayoutId id="2147483792" r:id="rId21"/>
    <p:sldLayoutId id="2147483770" r:id="rId22"/>
    <p:sldLayoutId id="2147483771" r:id="rId23"/>
    <p:sldLayoutId id="2147483772" r:id="rId24"/>
    <p:sldLayoutId id="2147483784" r:id="rId25"/>
    <p:sldLayoutId id="2147483785" r:id="rId26"/>
    <p:sldLayoutId id="2147483786" r:id="rId27"/>
    <p:sldLayoutId id="2147483787" r:id="rId28"/>
    <p:sldLayoutId id="2147483788" r:id="rId29"/>
    <p:sldLayoutId id="2147483789" r:id="rId30"/>
    <p:sldLayoutId id="2147483724" r:id="rId31"/>
    <p:sldLayoutId id="2147483725" r:id="rId32"/>
    <p:sldLayoutId id="2147483726" r:id="rId33"/>
    <p:sldLayoutId id="2147483730" r:id="rId34"/>
    <p:sldLayoutId id="2147483731" r:id="rId35"/>
    <p:sldLayoutId id="2147483732" r:id="rId36"/>
    <p:sldLayoutId id="2147483727" r:id="rId37"/>
    <p:sldLayoutId id="2147483728" r:id="rId38"/>
    <p:sldLayoutId id="2147483729" r:id="rId39"/>
    <p:sldLayoutId id="2147483736" r:id="rId40"/>
    <p:sldLayoutId id="2147483737" r:id="rId41"/>
    <p:sldLayoutId id="2147483738" r:id="rId42"/>
    <p:sldLayoutId id="2147483753" r:id="rId43"/>
    <p:sldLayoutId id="2147483754" r:id="rId44"/>
    <p:sldLayoutId id="2147483755" r:id="rId45"/>
    <p:sldLayoutId id="2147483739" r:id="rId46"/>
    <p:sldLayoutId id="2147483740" r:id="rId47"/>
    <p:sldLayoutId id="2147483741" r:id="rId48"/>
    <p:sldLayoutId id="2147483744" r:id="rId49"/>
    <p:sldLayoutId id="2147483756" r:id="rId50"/>
    <p:sldLayoutId id="2147483655" r:id="rId51"/>
    <p:sldLayoutId id="2147483677" r:id="rId52"/>
    <p:sldLayoutId id="2147483779" r:id="rId53"/>
    <p:sldLayoutId id="2147483709" r:id="rId54"/>
    <p:sldLayoutId id="2147483691" r:id="rId55"/>
    <p:sldLayoutId id="2147483692" r:id="rId56"/>
    <p:sldLayoutId id="2147483780" r:id="rId57"/>
    <p:sldLayoutId id="2147483650" r:id="rId58"/>
    <p:sldLayoutId id="2147483665" r:id="rId59"/>
    <p:sldLayoutId id="2147483666" r:id="rId60"/>
    <p:sldLayoutId id="2147483697" r:id="rId61"/>
    <p:sldLayoutId id="2147483698" r:id="rId62"/>
    <p:sldLayoutId id="2147483652" r:id="rId63"/>
    <p:sldLayoutId id="2147483694" r:id="rId64"/>
    <p:sldLayoutId id="2147483687" r:id="rId65"/>
    <p:sldLayoutId id="2147483690" r:id="rId66"/>
    <p:sldLayoutId id="2147483681" r:id="rId67"/>
    <p:sldLayoutId id="2147483682" r:id="rId68"/>
    <p:sldLayoutId id="2147483711" r:id="rId69"/>
    <p:sldLayoutId id="2147483678" r:id="rId7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jan.Nalivaika.ext@siemens.com" TargetMode="External"/><Relationship Id="rId2" Type="http://schemas.openxmlformats.org/officeDocument/2006/relationships/hyperlink" Target="mailto:jan.nalivaika.ext@siemens.com" TargetMode="External"/><Relationship Id="rId1" Type="http://schemas.openxmlformats.org/officeDocument/2006/relationships/slideLayout" Target="../slideLayouts/slideLayout70.xml"/><Relationship Id="rId4" Type="http://schemas.openxmlformats.org/officeDocument/2006/relationships/hyperlink" Target="mailto:ludwig.siebert@iwb.tum.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6AD0D-5C18-3DDA-653C-7F18EBBCF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67259"/>
            <a:ext cx="11376788" cy="3440243"/>
          </a:xfrm>
        </p:spPr>
        <p:txBody>
          <a:bodyPr/>
          <a:lstStyle/>
          <a:p>
            <a:r>
              <a:rPr lang="en-US" sz="3600" noProof="0" dirty="0"/>
              <a:t>Master-Thesis</a:t>
            </a:r>
            <a:br>
              <a:rPr lang="en-US" sz="3600" noProof="0" dirty="0"/>
            </a:br>
            <a:br>
              <a:rPr lang="en-US" sz="6600" noProof="0" dirty="0"/>
            </a:br>
            <a:r>
              <a:rPr lang="en-US" sz="3600" i="1" kern="100" dirty="0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Methodical Approach for Analyzing Process Parameters and Optimizing Boundary Conditions in </a:t>
            </a:r>
            <a:r>
              <a:rPr lang="en-US" sz="3600" i="1" kern="100" dirty="0" err="1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Mutli</a:t>
            </a:r>
            <a:r>
              <a:rPr lang="en-US" sz="3600" i="1" kern="100" dirty="0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-Axis Robot Programs</a:t>
            </a:r>
            <a:endParaRPr lang="en-DE" sz="6600" dirty="0">
              <a:latin typeface="Siemens Slab Black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76E8A-A7CE-E05D-D39E-5ABD5347C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800" dirty="0"/>
              <a:t>Status Update: Week 07 </a:t>
            </a:r>
            <a:r>
              <a:rPr lang="de-DE" sz="900" dirty="0"/>
              <a:t>(17 </a:t>
            </a:r>
            <a:r>
              <a:rPr lang="de-DE" sz="900" dirty="0" err="1"/>
              <a:t>weeks</a:t>
            </a:r>
            <a:r>
              <a:rPr lang="de-DE" sz="900" dirty="0"/>
              <a:t> </a:t>
            </a:r>
            <a:r>
              <a:rPr lang="de-DE" sz="900" dirty="0" err="1"/>
              <a:t>left</a:t>
            </a:r>
            <a:r>
              <a:rPr lang="de-DE" sz="900" dirty="0"/>
              <a:t>)</a:t>
            </a:r>
            <a:endParaRPr lang="de-DE" sz="2800" dirty="0"/>
          </a:p>
          <a:p>
            <a:r>
              <a:rPr lang="de-DE" sz="2800" dirty="0"/>
              <a:t>13.11.2023 – 19.11.2023</a:t>
            </a:r>
          </a:p>
          <a:p>
            <a:r>
              <a:rPr lang="de-DE" sz="2800" dirty="0"/>
              <a:t>Jan Nalivaika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04175-080B-984A-3D30-1BD1DBD7DB2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7075" y="6459043"/>
            <a:ext cx="11781600" cy="179882"/>
          </a:xfrm>
        </p:spPr>
        <p:txBody>
          <a:bodyPr/>
          <a:lstStyle/>
          <a:p>
            <a:r>
              <a:rPr lang="en-US" dirty="0"/>
              <a:t> © Siemens 2023 | Jan Nalivaika | T AMM FMP-DE | 17.11.2023</a:t>
            </a:r>
          </a:p>
        </p:txBody>
      </p:sp>
    </p:spTree>
    <p:extLst>
      <p:ext uri="{BB962C8B-B14F-4D97-AF65-F5344CB8AC3E}">
        <p14:creationId xmlns:p14="http://schemas.microsoft.com/office/powerpoint/2010/main" val="135692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8A33-CAD0-A76D-5BC8-C0C4CDCAA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To-Do	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38756-1D65-97FC-9780-4C91F049E3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17.11.2023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ECBEB-81C6-BB3E-D248-F46C51D782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7DF548-E1CE-D9FF-C68B-BC9CCA5B7263}"/>
              </a:ext>
            </a:extLst>
          </p:cNvPr>
          <p:cNvSpPr txBox="1"/>
          <p:nvPr/>
        </p:nvSpPr>
        <p:spPr>
          <a:xfrm>
            <a:off x="410400" y="1173480"/>
            <a:ext cx="10905300" cy="3877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de-DE" dirty="0">
                <a:solidFill>
                  <a:schemeClr val="tx1"/>
                </a:solidFill>
              </a:rPr>
              <a:t>- Stand der Technik (an Ludwig) am besten heute</a:t>
            </a: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r>
              <a:rPr lang="de-DE" dirty="0">
                <a:solidFill>
                  <a:schemeClr val="tx1"/>
                </a:solidFill>
              </a:rPr>
              <a:t>- Wichtige Prozess Parameter sortieren</a:t>
            </a:r>
          </a:p>
          <a:p>
            <a:pPr algn="l"/>
            <a:r>
              <a:rPr lang="de-DE" dirty="0">
                <a:solidFill>
                  <a:schemeClr val="tx1"/>
                </a:solidFill>
              </a:rPr>
              <a:t>- Nur wichtiges validieren</a:t>
            </a: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r>
              <a:rPr lang="de-DE" dirty="0">
                <a:solidFill>
                  <a:schemeClr val="tx1"/>
                </a:solidFill>
              </a:rPr>
              <a:t>- Quellen nach Nummer sortieren</a:t>
            </a:r>
          </a:p>
          <a:p>
            <a:pPr algn="l"/>
            <a:r>
              <a:rPr lang="de-DE" dirty="0">
                <a:solidFill>
                  <a:schemeClr val="tx1"/>
                </a:solidFill>
              </a:rPr>
              <a:t>- Nächster Termin: 17.11.2023 wie geplant</a:t>
            </a: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r>
              <a:rPr lang="de-DE" dirty="0">
                <a:solidFill>
                  <a:schemeClr val="tx1"/>
                </a:solidFill>
              </a:rPr>
              <a:t>-  24.11. ohne Ludwig -&gt; kein Termin </a:t>
            </a: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endParaRPr lang="de-DE" dirty="0">
              <a:solidFill>
                <a:schemeClr val="tx1"/>
              </a:solidFill>
            </a:endParaRPr>
          </a:p>
          <a:p>
            <a:pPr algn="l"/>
            <a:r>
              <a:rPr lang="de-DE" dirty="0">
                <a:solidFill>
                  <a:schemeClr val="tx1"/>
                </a:solidFill>
              </a:rPr>
              <a:t>Wichtiger Punkt für Methode:</a:t>
            </a:r>
          </a:p>
          <a:p>
            <a:pPr algn="l"/>
            <a:r>
              <a:rPr lang="de-DE" dirty="0">
                <a:solidFill>
                  <a:schemeClr val="tx1"/>
                </a:solidFill>
              </a:rPr>
              <a:t>Normieren? Skalierung?  Für „</a:t>
            </a:r>
            <a:r>
              <a:rPr lang="de-DE" dirty="0" err="1">
                <a:solidFill>
                  <a:schemeClr val="tx1"/>
                </a:solidFill>
              </a:rPr>
              <a:t>Local</a:t>
            </a:r>
            <a:r>
              <a:rPr lang="de-DE" dirty="0">
                <a:solidFill>
                  <a:schemeClr val="tx1"/>
                </a:solidFill>
              </a:rPr>
              <a:t> Score“ Berechnung (ML </a:t>
            </a:r>
            <a:r>
              <a:rPr lang="de-DE" dirty="0" err="1">
                <a:solidFill>
                  <a:schemeClr val="tx1"/>
                </a:solidFill>
              </a:rPr>
              <a:t>for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best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case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calculations</a:t>
            </a:r>
            <a:r>
              <a:rPr lang="de-DE" dirty="0">
                <a:solidFill>
                  <a:schemeClr val="tx1"/>
                </a:solidFill>
              </a:rPr>
              <a:t> – </a:t>
            </a:r>
            <a:r>
              <a:rPr lang="de-DE" dirty="0" err="1">
                <a:solidFill>
                  <a:schemeClr val="tx1"/>
                </a:solidFill>
              </a:rPr>
              <a:t>Oultook</a:t>
            </a:r>
            <a:r>
              <a:rPr lang="de-DE" dirty="0">
                <a:solidFill>
                  <a:schemeClr val="tx1"/>
                </a:solidFill>
              </a:rPr>
              <a:t>?)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0B94E5-F4B0-5AFF-C258-1A1EC2E59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050" y="2798556"/>
            <a:ext cx="2029279" cy="62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0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1F3BD-8089-ADE0-66E3-11D6865F2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Questions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3E5023-8414-714C-3B74-F4265B196B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17.11.2023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F77D4-4973-D9AC-84BE-9E40D93926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5A7250-78E1-D3A9-C7C9-CB8B2D777003}"/>
              </a:ext>
            </a:extLst>
          </p:cNvPr>
          <p:cNvSpPr txBox="1"/>
          <p:nvPr/>
        </p:nvSpPr>
        <p:spPr>
          <a:xfrm>
            <a:off x="410400" y="1213009"/>
            <a:ext cx="2579232" cy="30469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chemeClr val="tx1"/>
                </a:solidFill>
                <a:latin typeface="NimbusSanL-Bold"/>
              </a:rPr>
              <a:t>Continuous-path mode ???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NimbusSanL-Bold"/>
              </a:rPr>
              <a:t>Changes: -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NimbusSanL-Bold"/>
              </a:rPr>
              <a:t>	-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NimbusSanL-Bold"/>
              </a:rPr>
              <a:t>	-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NimbusSanL-Bold"/>
              </a:rPr>
              <a:t>	-</a:t>
            </a:r>
          </a:p>
          <a:p>
            <a:pPr algn="l"/>
            <a:endParaRPr lang="en-US" b="1" dirty="0">
              <a:solidFill>
                <a:schemeClr val="tx1"/>
              </a:solidFill>
              <a:latin typeface="NimbusSanL-Bold"/>
            </a:endParaRPr>
          </a:p>
          <a:p>
            <a:pPr algn="l"/>
            <a:endParaRPr lang="en-US" b="1" dirty="0">
              <a:solidFill>
                <a:schemeClr val="tx1"/>
              </a:solidFill>
              <a:latin typeface="NimbusSanL-Bold"/>
            </a:endParaRPr>
          </a:p>
          <a:p>
            <a:pPr algn="l"/>
            <a:r>
              <a:rPr lang="en-US" sz="1800" b="1" i="0" u="none" strike="noStrike" baseline="0" dirty="0">
                <a:solidFill>
                  <a:schemeClr val="tx1"/>
                </a:solidFill>
                <a:latin typeface="NimbusSanL-Bold"/>
              </a:rPr>
              <a:t>G-Code ??</a:t>
            </a:r>
          </a:p>
          <a:p>
            <a:pPr algn="l"/>
            <a:r>
              <a:rPr lang="en-US" b="1" dirty="0">
                <a:solidFill>
                  <a:schemeClr val="tx1"/>
                </a:solidFill>
                <a:latin typeface="NimbusSanL-Bold"/>
              </a:rPr>
              <a:t>Add / No Add</a:t>
            </a:r>
          </a:p>
          <a:p>
            <a:pPr algn="l"/>
            <a:br>
              <a:rPr lang="en-US" sz="1800" b="1" i="0" u="none" strike="noStrike" baseline="0" dirty="0">
                <a:latin typeface="NimbusSanL-Bold"/>
              </a:rPr>
            </a:br>
            <a:endParaRPr lang="en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83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233B-9F73-5B7B-5771-83458B5C7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Parameters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3DDCB-BF39-28CC-C91F-16B3834637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17.10.2023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54749-1EF7-9C68-BC99-CA8E2EB627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53C4E7-0A9A-C9C0-BAF5-B3C05636E788}"/>
              </a:ext>
            </a:extLst>
          </p:cNvPr>
          <p:cNvSpPr txBox="1"/>
          <p:nvPr/>
        </p:nvSpPr>
        <p:spPr>
          <a:xfrm>
            <a:off x="410400" y="1054800"/>
            <a:ext cx="102543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C</a:t>
            </a: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onstraints to the toolpath</a:t>
            </a:r>
          </a:p>
          <a:p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</a:rPr>
              <a:t>- T</a:t>
            </a: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ool orientation (rotation around C)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</a:rPr>
              <a:t>- R</a:t>
            </a: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obot configuration (joint 3, joint 5 and the overhead) [“J3- J5+ OH-“] {Area of solution}</a:t>
            </a:r>
            <a:endParaRPr lang="en-US" i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</a:rPr>
              <a:t>- A</a:t>
            </a: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uxiliary axes (Rotor Tilt Table)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8ABB73-105D-DA5E-B68C-DB862200A003}"/>
              </a:ext>
            </a:extLst>
          </p:cNvPr>
          <p:cNvSpPr txBox="1"/>
          <p:nvPr/>
        </p:nvSpPr>
        <p:spPr>
          <a:xfrm>
            <a:off x="410400" y="2604889"/>
            <a:ext cx="11169724" cy="19979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lvl="0" indent="-342900" algn="just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Avoiding collisions</a:t>
            </a:r>
            <a:endParaRPr lang="en-DE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Avoiding motion exceeding or close to the motion limits of each joint</a:t>
            </a:r>
            <a:endParaRPr lang="en-DE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Avoiding excessive axes acceleration, velocity, and direction changes</a:t>
            </a:r>
            <a:endParaRPr lang="en-DE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Arial" panose="020B0604020202020204" pitchFamily="34" charset="0"/>
              <a:buChar char="-"/>
            </a:pP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Orient the tool or workpiece such that cables are optimal (laser </a:t>
            </a:r>
            <a:r>
              <a:rPr lang="en-US" sz="1800" i="1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fibres</a:t>
            </a: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welding wire and filament extrusion)</a:t>
            </a:r>
            <a:endParaRPr lang="en-DE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-"/>
            </a:pPr>
            <a:r>
              <a:rPr lang="en-US" sz="18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Avoid poses, which are near singularities</a:t>
            </a:r>
            <a:endParaRPr lang="en-DE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70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E8DEE0-8399-06F7-3A9E-BADDEB1A4F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17.11.2023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D3426-080B-8706-EAB4-ED25131CB8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9AB6A-2EC1-13DA-4AA9-95F73249060F}"/>
              </a:ext>
            </a:extLst>
          </p:cNvPr>
          <p:cNvSpPr txBox="1"/>
          <p:nvPr/>
        </p:nvSpPr>
        <p:spPr>
          <a:xfrm>
            <a:off x="-479017" y="560547"/>
            <a:ext cx="609600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Moving near motion limits </a:t>
            </a:r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Exceeding motion limits</a:t>
            </a:r>
            <a:endParaRPr lang="en-US" sz="1600" i="1" dirty="0"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Maximum joint velocity / smoothness of the velocity profile  </a:t>
            </a: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Moving in rigid poses</a:t>
            </a: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Number of direction changes in all joints</a:t>
            </a: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Localized wear</a:t>
            </a:r>
          </a:p>
          <a:p>
            <a:pPr algn="r">
              <a:lnSpc>
                <a:spcPct val="200000"/>
              </a:lnSpc>
            </a:pPr>
            <a: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Predicted energy consumption  </a:t>
            </a:r>
            <a:br>
              <a:rPr lang="en-US" sz="1600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Proximity to singularity poses </a:t>
            </a:r>
          </a:p>
          <a:p>
            <a:pPr algn="r"/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Collisions</a:t>
            </a:r>
          </a:p>
          <a:p>
            <a:pPr algn="r"/>
            <a:endParaRPr lang="en-DE" sz="1600" dirty="0">
              <a:solidFill>
                <a:schemeClr val="tx1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600" i="1" u="sng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(Near) vertical material deposition</a:t>
            </a:r>
          </a:p>
          <a:p>
            <a:pPr algn="r"/>
            <a:r>
              <a:rPr lang="en-US" sz="1600" i="1" u="sng" dirty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  <a:p>
            <a:pPr algn="r"/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Risk of cable entanglement </a:t>
            </a:r>
          </a:p>
          <a:p>
            <a:pPr algn="r"/>
            <a:endParaRPr lang="en-DE" sz="16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092512-44DF-72A9-D795-812E44441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782" y="256945"/>
            <a:ext cx="4630056" cy="6070689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69534A50-940B-13E0-E863-C7821028084B}"/>
              </a:ext>
            </a:extLst>
          </p:cNvPr>
          <p:cNvCxnSpPr>
            <a:cxnSpLocks/>
          </p:cNvCxnSpPr>
          <p:nvPr/>
        </p:nvCxnSpPr>
        <p:spPr>
          <a:xfrm>
            <a:off x="7383780" y="5577305"/>
            <a:ext cx="883920" cy="0"/>
          </a:xfrm>
          <a:prstGeom prst="line">
            <a:avLst/>
          </a:prstGeom>
          <a:ln w="57150">
            <a:solidFill>
              <a:srgbClr val="FF0000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ight Brace 47">
            <a:extLst>
              <a:ext uri="{FF2B5EF4-FFF2-40B4-BE49-F238E27FC236}">
                <a16:creationId xmlns:a16="http://schemas.microsoft.com/office/drawing/2014/main" id="{BC08F391-A635-C4DD-3AC2-F0A46E81171A}"/>
              </a:ext>
            </a:extLst>
          </p:cNvPr>
          <p:cNvSpPr/>
          <p:nvPr/>
        </p:nvSpPr>
        <p:spPr>
          <a:xfrm>
            <a:off x="5667160" y="788253"/>
            <a:ext cx="428840" cy="1250097"/>
          </a:xfrm>
          <a:prstGeom prst="rightBrace">
            <a:avLst/>
          </a:prstGeom>
          <a:ln w="9525">
            <a:solidFill>
              <a:schemeClr val="accent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3593803-6344-9C3B-2283-5D1D5A299289}"/>
              </a:ext>
            </a:extLst>
          </p:cNvPr>
          <p:cNvCxnSpPr>
            <a:stCxn id="48" idx="1"/>
          </p:cNvCxnSpPr>
          <p:nvPr/>
        </p:nvCxnSpPr>
        <p:spPr>
          <a:xfrm flipV="1">
            <a:off x="6096000" y="1400175"/>
            <a:ext cx="885825" cy="13127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644475D-D7AF-83A1-46DF-EF8117903A9A}"/>
              </a:ext>
            </a:extLst>
          </p:cNvPr>
          <p:cNvCxnSpPr/>
          <p:nvPr/>
        </p:nvCxnSpPr>
        <p:spPr>
          <a:xfrm>
            <a:off x="5616983" y="2428875"/>
            <a:ext cx="1533799" cy="1247775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ight Brace 52">
            <a:extLst>
              <a:ext uri="{FF2B5EF4-FFF2-40B4-BE49-F238E27FC236}">
                <a16:creationId xmlns:a16="http://schemas.microsoft.com/office/drawing/2014/main" id="{CC0BCB2D-5148-3695-2FE3-5837F2774AF8}"/>
              </a:ext>
            </a:extLst>
          </p:cNvPr>
          <p:cNvSpPr/>
          <p:nvPr/>
        </p:nvSpPr>
        <p:spPr>
          <a:xfrm>
            <a:off x="5667160" y="2781300"/>
            <a:ext cx="200240" cy="647700"/>
          </a:xfrm>
          <a:prstGeom prst="rightBrace">
            <a:avLst/>
          </a:prstGeom>
          <a:ln w="9525">
            <a:solidFill>
              <a:schemeClr val="accent1"/>
            </a:solidFill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BC00387-15B3-A836-1CE4-941B249C04DF}"/>
              </a:ext>
            </a:extLst>
          </p:cNvPr>
          <p:cNvCxnSpPr>
            <a:cxnSpLocks/>
            <a:stCxn id="53" idx="1"/>
          </p:cNvCxnSpPr>
          <p:nvPr/>
        </p:nvCxnSpPr>
        <p:spPr>
          <a:xfrm>
            <a:off x="5867400" y="3105150"/>
            <a:ext cx="1423806" cy="1362075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9EAC8EB-AED2-788C-14D2-59FC38FE9508}"/>
              </a:ext>
            </a:extLst>
          </p:cNvPr>
          <p:cNvCxnSpPr>
            <a:cxnSpLocks/>
          </p:cNvCxnSpPr>
          <p:nvPr/>
        </p:nvCxnSpPr>
        <p:spPr>
          <a:xfrm>
            <a:off x="5543550" y="3810000"/>
            <a:ext cx="1774417" cy="1047750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C57AA2B-2D82-188A-ACED-CA7D063092C5}"/>
              </a:ext>
            </a:extLst>
          </p:cNvPr>
          <p:cNvCxnSpPr>
            <a:cxnSpLocks/>
          </p:cNvCxnSpPr>
          <p:nvPr/>
        </p:nvCxnSpPr>
        <p:spPr>
          <a:xfrm>
            <a:off x="5543550" y="4352925"/>
            <a:ext cx="1786890" cy="809625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773AEA0-893F-58DB-9BC2-8D7DCC6454E1}"/>
              </a:ext>
            </a:extLst>
          </p:cNvPr>
          <p:cNvCxnSpPr/>
          <p:nvPr/>
        </p:nvCxnSpPr>
        <p:spPr>
          <a:xfrm>
            <a:off x="5543550" y="4943475"/>
            <a:ext cx="1607232" cy="1126272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238E889-E8D6-86CD-BC53-D25FDD52CF75}"/>
              </a:ext>
            </a:extLst>
          </p:cNvPr>
          <p:cNvCxnSpPr/>
          <p:nvPr/>
        </p:nvCxnSpPr>
        <p:spPr>
          <a:xfrm flipV="1">
            <a:off x="5543550" y="5762625"/>
            <a:ext cx="1747656" cy="123825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590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B745-2A87-A86A-0B19-99B4BEBE3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 by VIP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F2DED3-0476-0596-6EF0-718E7DEF2C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17.11.2023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7D1B6-A9BC-EE4F-30F1-9D732C356B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A4D1B6-1252-4A41-F7DF-FDB76E5BA07E}"/>
              </a:ext>
            </a:extLst>
          </p:cNvPr>
          <p:cNvSpPr txBox="1"/>
          <p:nvPr/>
        </p:nvSpPr>
        <p:spPr>
          <a:xfrm>
            <a:off x="492832" y="1054800"/>
            <a:ext cx="21738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Outlook: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-&gt; S</a:t>
            </a:r>
            <a:r>
              <a:rPr lang="en-DE" dirty="0" err="1">
                <a:solidFill>
                  <a:schemeClr val="tx1"/>
                </a:solidFill>
              </a:rPr>
              <a:t>tiffness</a:t>
            </a:r>
            <a:r>
              <a:rPr lang="en-DE" dirty="0">
                <a:solidFill>
                  <a:schemeClr val="tx1"/>
                </a:solidFill>
              </a:rPr>
              <a:t> value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-&gt; </a:t>
            </a:r>
            <a:r>
              <a:rPr lang="en-DE" dirty="0">
                <a:solidFill>
                  <a:schemeClr val="tx1"/>
                </a:solidFill>
              </a:rPr>
              <a:t>Cycle time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l"/>
            <a:r>
              <a:rPr lang="en-DE" dirty="0">
                <a:solidFill>
                  <a:schemeClr val="tx1"/>
                </a:solidFill>
              </a:rPr>
              <a:t>Collision index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l"/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67609F-8111-803A-5413-6AF738968B91}"/>
              </a:ext>
            </a:extLst>
          </p:cNvPr>
          <p:cNvSpPr txBox="1"/>
          <p:nvPr/>
        </p:nvSpPr>
        <p:spPr>
          <a:xfrm>
            <a:off x="3192780" y="696841"/>
            <a:ext cx="892302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DE" dirty="0">
                <a:solidFill>
                  <a:schemeClr val="tx1"/>
                </a:solidFill>
              </a:rPr>
              <a:t>Angular position of each joint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Angular velocity of each joint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Angular acceleration of each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Angular jerk of each joint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DE" dirty="0">
                <a:solidFill>
                  <a:schemeClr val="tx1"/>
                </a:solidFill>
              </a:rPr>
              <a:t>Direction changes of each joint</a:t>
            </a:r>
            <a:r>
              <a:rPr lang="en-US" dirty="0">
                <a:solidFill>
                  <a:schemeClr val="tx1"/>
                </a:solidFill>
              </a:rPr>
              <a:t> (same end-position: LVL 2 </a:t>
            </a:r>
            <a:r>
              <a:rPr lang="en-US" dirty="0" err="1">
                <a:solidFill>
                  <a:schemeClr val="tx1"/>
                </a:solidFill>
              </a:rPr>
              <a:t>implem</a:t>
            </a:r>
            <a:r>
              <a:rPr lang="en-US" dirty="0">
                <a:solidFill>
                  <a:schemeClr val="tx1"/>
                </a:solidFill>
              </a:rPr>
              <a:t>.)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Total travel of each joint</a:t>
            </a: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DE" dirty="0">
                <a:solidFill>
                  <a:schemeClr val="tx1"/>
                </a:solidFill>
              </a:rPr>
              <a:t>TCP coordinates 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DE" dirty="0">
                <a:solidFill>
                  <a:schemeClr val="tx1"/>
                </a:solidFill>
              </a:rPr>
              <a:t>X</a:t>
            </a:r>
            <a:r>
              <a:rPr lang="en-US" dirty="0">
                <a:solidFill>
                  <a:schemeClr val="tx1"/>
                </a:solidFill>
              </a:rPr>
              <a:t>-Y-Z)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TCP </a:t>
            </a:r>
            <a:r>
              <a:rPr lang="en-US" dirty="0">
                <a:solidFill>
                  <a:schemeClr val="tx1"/>
                </a:solidFill>
              </a:rPr>
              <a:t>velocity</a:t>
            </a:r>
            <a:r>
              <a:rPr lang="en-DE" dirty="0">
                <a:solidFill>
                  <a:schemeClr val="tx1"/>
                </a:solidFill>
              </a:rPr>
              <a:t> in </a:t>
            </a:r>
            <a:r>
              <a:rPr lang="en-US" dirty="0">
                <a:solidFill>
                  <a:schemeClr val="tx1"/>
                </a:solidFill>
              </a:rPr>
              <a:t>(X-Y-Z)</a:t>
            </a:r>
            <a:endParaRPr lang="en-DE" dirty="0">
              <a:solidFill>
                <a:schemeClr val="tx1"/>
              </a:solidFill>
            </a:endParaRPr>
          </a:p>
          <a:p>
            <a:pPr algn="l"/>
            <a:r>
              <a:rPr lang="en-US" dirty="0">
                <a:solidFill>
                  <a:schemeClr val="tx1"/>
                </a:solidFill>
              </a:rPr>
              <a:t>T</a:t>
            </a:r>
            <a:r>
              <a:rPr lang="en-DE" dirty="0">
                <a:solidFill>
                  <a:schemeClr val="tx1"/>
                </a:solidFill>
              </a:rPr>
              <a:t>CP acceleration in 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DE" dirty="0">
                <a:solidFill>
                  <a:schemeClr val="tx1"/>
                </a:solidFill>
              </a:rPr>
              <a:t>X</a:t>
            </a:r>
            <a:r>
              <a:rPr lang="en-US" dirty="0">
                <a:solidFill>
                  <a:schemeClr val="tx1"/>
                </a:solidFill>
              </a:rPr>
              <a:t>-Y-Z)</a:t>
            </a:r>
            <a:endParaRPr lang="en-DE" dirty="0">
              <a:solidFill>
                <a:schemeClr val="tx1"/>
              </a:solidFill>
            </a:endParaRPr>
          </a:p>
          <a:p>
            <a:pPr algn="l"/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DE" dirty="0">
                <a:solidFill>
                  <a:schemeClr val="tx1"/>
                </a:solidFill>
              </a:rPr>
              <a:t>Continuous energy usage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DE" dirty="0">
                <a:solidFill>
                  <a:schemeClr val="tx1"/>
                </a:solidFill>
              </a:rPr>
              <a:t>Total energy usage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endParaRPr lang="en-US" sz="180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(Near) Vertical material deposition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R</a:t>
            </a:r>
            <a:r>
              <a:rPr lang="en-DE" dirty="0" err="1">
                <a:solidFill>
                  <a:schemeClr val="tx1"/>
                </a:solidFill>
              </a:rPr>
              <a:t>eachability</a:t>
            </a:r>
            <a:r>
              <a:rPr lang="en-DE" dirty="0">
                <a:solidFill>
                  <a:schemeClr val="tx1"/>
                </a:solidFill>
              </a:rPr>
              <a:t> index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Cable entanglement</a:t>
            </a:r>
            <a:r>
              <a:rPr lang="en-US" dirty="0">
                <a:solidFill>
                  <a:schemeClr val="tx1"/>
                </a:solidFill>
              </a:rPr>
              <a:t>) (</a:t>
            </a:r>
            <a:r>
              <a:rPr lang="en-US" dirty="0" err="1">
                <a:solidFill>
                  <a:schemeClr val="tx1"/>
                </a:solidFill>
              </a:rPr>
              <a:t>Kabelvektor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zur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banane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algn="l"/>
            <a:r>
              <a:rPr lang="en-DE" dirty="0">
                <a:solidFill>
                  <a:schemeClr val="tx1"/>
                </a:solidFill>
              </a:rPr>
              <a:t>Singularity Analysis</a:t>
            </a:r>
            <a:r>
              <a:rPr lang="en-US" dirty="0">
                <a:solidFill>
                  <a:schemeClr val="tx1"/>
                </a:solidFill>
              </a:rPr>
              <a:t> (J5 </a:t>
            </a:r>
            <a:r>
              <a:rPr lang="en-US" dirty="0" err="1">
                <a:solidFill>
                  <a:schemeClr val="tx1"/>
                </a:solidFill>
              </a:rPr>
              <a:t>Gelenk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1FABA97-3630-D3C7-B279-F634F68C0BFC}"/>
              </a:ext>
            </a:extLst>
          </p:cNvPr>
          <p:cNvCxnSpPr>
            <a:cxnSpLocks/>
          </p:cNvCxnSpPr>
          <p:nvPr/>
        </p:nvCxnSpPr>
        <p:spPr>
          <a:xfrm flipV="1">
            <a:off x="2929722" y="987780"/>
            <a:ext cx="0" cy="4787374"/>
          </a:xfrm>
          <a:prstGeom prst="straightConnector1">
            <a:avLst/>
          </a:prstGeom>
          <a:ln w="9525">
            <a:solidFill>
              <a:schemeClr val="accent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246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91B94-3E58-6512-E3E5-B345A611B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NX process</a:t>
            </a:r>
            <a:endParaRPr lang="en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2C3410-0D1F-50E8-FBE3-4658B2155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Restricted | © Siemens 2023 | Jan Nalivaika | T AMM FMP-DE | 09.10.2023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F4C61-6D0B-BD04-0646-2DF0262521D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B07C75-E610-2173-C387-A2F01639CEB8}"/>
              </a:ext>
            </a:extLst>
          </p:cNvPr>
          <p:cNvSpPr txBox="1"/>
          <p:nvPr/>
        </p:nvSpPr>
        <p:spPr>
          <a:xfrm>
            <a:off x="410400" y="1305699"/>
            <a:ext cx="371964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NX </a:t>
            </a:r>
            <a:r>
              <a:rPr lang="en-US" dirty="0" err="1">
                <a:solidFill>
                  <a:schemeClr val="tx1"/>
                </a:solidFill>
              </a:rPr>
              <a:t>Einarbeitung</a:t>
            </a:r>
            <a:r>
              <a:rPr lang="en-US" dirty="0">
                <a:solidFill>
                  <a:schemeClr val="tx1"/>
                </a:solidFill>
              </a:rPr>
              <a:t> bis 1.12.2023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NX questions deadline 15.12.2023</a:t>
            </a:r>
            <a:endParaRPr lang="en-DE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70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EF7BA6B8-2D49-49EE-AA38-401584AC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478800"/>
            <a:ext cx="9216000" cy="968624"/>
          </a:xfrm>
        </p:spPr>
        <p:txBody>
          <a:bodyPr/>
          <a:lstStyle/>
          <a:p>
            <a:r>
              <a:rPr lang="en-US" sz="6600" noProof="0" dirty="0"/>
              <a:t>Contact</a:t>
            </a:r>
          </a:p>
        </p:txBody>
      </p:sp>
      <p:sp>
        <p:nvSpPr>
          <p:cNvPr id="3" name="Subtitle" descr="Sample contact data">
            <a:extLst>
              <a:ext uri="{FF2B5EF4-FFF2-40B4-BE49-F238E27FC236}">
                <a16:creationId xmlns:a16="http://schemas.microsoft.com/office/drawing/2014/main" id="{A8C0B1B3-7902-4A0F-A274-1F5878B81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125" y="1527634"/>
            <a:ext cx="4570406" cy="1789677"/>
          </a:xfrm>
        </p:spPr>
        <p:txBody>
          <a:bodyPr/>
          <a:lstStyle/>
          <a:p>
            <a:pPr lvl="1"/>
            <a:r>
              <a:rPr lang="en-US" noProof="0" dirty="0"/>
              <a:t>Jan Nalivaika (TUM) </a:t>
            </a:r>
            <a:r>
              <a:rPr lang="en-US" dirty="0"/>
              <a:t>Student</a:t>
            </a:r>
            <a:br>
              <a:rPr lang="en-US" noProof="0" dirty="0"/>
            </a:br>
            <a:r>
              <a:rPr lang="de-DE" b="0" noProof="0" dirty="0"/>
              <a:t>Otto-Hahn-Ring 6</a:t>
            </a:r>
          </a:p>
          <a:p>
            <a:r>
              <a:rPr lang="de-DE" noProof="0" dirty="0"/>
              <a:t>81739 Munich, Germany</a:t>
            </a:r>
          </a:p>
          <a:p>
            <a:pPr lvl="1"/>
            <a:r>
              <a:rPr lang="en-US" b="0" noProof="0" dirty="0"/>
              <a:t>Phone +49 163 7180148</a:t>
            </a:r>
          </a:p>
          <a:p>
            <a:pPr lvl="1"/>
            <a:r>
              <a:rPr lang="en-US" b="0" noProof="0" dirty="0"/>
              <a:t>E-mail</a:t>
            </a:r>
            <a:r>
              <a:rPr lang="en-US" noProof="0" dirty="0"/>
              <a:t> </a:t>
            </a:r>
            <a:r>
              <a:rPr lang="en-US" noProof="0" dirty="0">
                <a:solidFill>
                  <a:srgbClr val="00E6D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jan.nalivaika.ext@siemens.com</a:t>
            </a:r>
            <a:br>
              <a:rPr lang="en-US" dirty="0">
                <a:solidFill>
                  <a:srgbClr val="00E6DC"/>
                </a:solidFill>
              </a:rPr>
            </a:br>
            <a:r>
              <a:rPr lang="en-US" dirty="0">
                <a:solidFill>
                  <a:srgbClr val="00E6DC"/>
                </a:solidFill>
              </a:rPr>
              <a:t>           </a:t>
            </a:r>
            <a:r>
              <a:rPr lang="en-US" dirty="0">
                <a:solidFill>
                  <a:srgbClr val="00E6D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nalivaika@outlook.de</a:t>
            </a:r>
            <a:endParaRPr lang="en-US" dirty="0">
              <a:solidFill>
                <a:srgbClr val="00E6DC"/>
              </a:solidFill>
            </a:endParaRPr>
          </a:p>
          <a:p>
            <a:pPr lvl="1"/>
            <a:endParaRPr lang="en-US" noProof="0" dirty="0"/>
          </a:p>
        </p:txBody>
      </p:sp>
      <p:sp>
        <p:nvSpPr>
          <p:cNvPr id="9" name="Subtitle" descr="Sample contact data">
            <a:extLst>
              <a:ext uri="{FF2B5EF4-FFF2-40B4-BE49-F238E27FC236}">
                <a16:creationId xmlns:a16="http://schemas.microsoft.com/office/drawing/2014/main" id="{4260123B-8C19-0428-361A-BD74A9985971}"/>
              </a:ext>
            </a:extLst>
          </p:cNvPr>
          <p:cNvSpPr txBox="1">
            <a:spLocks/>
          </p:cNvSpPr>
          <p:nvPr/>
        </p:nvSpPr>
        <p:spPr bwMode="black">
          <a:xfrm>
            <a:off x="4663203" y="1527634"/>
            <a:ext cx="3358702" cy="291101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Marius Breuer (Siemens AG)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/>
              <a:t>Otto-Hahn-Ring 6</a:t>
            </a:r>
          </a:p>
          <a:p>
            <a:pPr>
              <a:buClrTx/>
            </a:pPr>
            <a:r>
              <a:rPr lang="de-DE" dirty="0"/>
              <a:t>81739 Munich, Germany</a:t>
            </a:r>
          </a:p>
          <a:p>
            <a:pPr lvl="1"/>
            <a:r>
              <a:rPr lang="en-US" b="0" dirty="0"/>
              <a:t>Phone +49 (172) 8396287</a:t>
            </a:r>
          </a:p>
          <a:p>
            <a:pPr lvl="1"/>
            <a:r>
              <a:rPr lang="en-US" b="0" dirty="0"/>
              <a:t>E-mail </a:t>
            </a:r>
            <a:r>
              <a:rPr lang="en-US" u="sng" dirty="0">
                <a:solidFill>
                  <a:srgbClr val="00E6DC"/>
                </a:solidFill>
              </a:rPr>
              <a:t>marius.breuer@siemens.com</a:t>
            </a:r>
          </a:p>
        </p:txBody>
      </p:sp>
      <p:sp>
        <p:nvSpPr>
          <p:cNvPr id="10" name="Subtitle" descr="Sample contact data">
            <a:extLst>
              <a:ext uri="{FF2B5EF4-FFF2-40B4-BE49-F238E27FC236}">
                <a16:creationId xmlns:a16="http://schemas.microsoft.com/office/drawing/2014/main" id="{235FC131-8B33-9083-1C37-E2D29583AD72}"/>
              </a:ext>
            </a:extLst>
          </p:cNvPr>
          <p:cNvSpPr txBox="1">
            <a:spLocks/>
          </p:cNvSpPr>
          <p:nvPr/>
        </p:nvSpPr>
        <p:spPr bwMode="black">
          <a:xfrm>
            <a:off x="496125" y="3939646"/>
            <a:ext cx="3358702" cy="167250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Ludwig Siebert (TUM-IBW)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 err="1"/>
              <a:t>Boltzmannstr</a:t>
            </a:r>
            <a:r>
              <a:rPr lang="de-DE" dirty="0"/>
              <a:t>. 15</a:t>
            </a:r>
          </a:p>
          <a:p>
            <a:pPr>
              <a:buClrTx/>
            </a:pPr>
            <a:r>
              <a:rPr lang="de-DE" dirty="0"/>
              <a:t>85748 Garching at Munich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Phone +49 (89) 289 – 15578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E-mail</a:t>
            </a:r>
            <a:r>
              <a:rPr lang="en-US" b="1" dirty="0"/>
              <a:t> </a:t>
            </a:r>
            <a:r>
              <a:rPr lang="en-US" b="1" i="0" u="none" strike="noStrike" dirty="0">
                <a:solidFill>
                  <a:srgbClr val="00E6DC"/>
                </a:solidFill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ludwig.siebert@iwb.tum.de</a:t>
            </a:r>
            <a:endParaRPr lang="en-US" b="1" u="sng" dirty="0">
              <a:solidFill>
                <a:srgbClr val="0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83358"/>
      </p:ext>
    </p:extLst>
  </p:cSld>
  <p:clrMapOvr>
    <a:masterClrMapping/>
  </p:clrMapOvr>
</p:sld>
</file>

<file path=ppt/theme/theme1.xml><?xml version="1.0" encoding="utf-8"?>
<a:theme xmlns:a="http://schemas.openxmlformats.org/drawingml/2006/main" name="Siemens 2022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sie-ppt-O365-16x9-standard-eng-v3-4-4.pptx" id="{546CC482-0BBB-4CFB-B701-E3D0627EFDB3}" vid="{22300633-0624-408C-B4D8-A1C9F6F4C759}"/>
    </a:ext>
  </a:extLst>
</a:theme>
</file>

<file path=ppt/theme/theme2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sie-ppt-O365-16x9-standard-eng-v3-4-4</Template>
  <TotalTime>0</TotalTime>
  <Words>577</Words>
  <Application>Microsoft Office PowerPoint</Application>
  <PresentationFormat>Widescreen</PresentationFormat>
  <Paragraphs>106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NimbusSanL-Bold</vt:lpstr>
      <vt:lpstr>Siemens Slab Black</vt:lpstr>
      <vt:lpstr>Siemens 2022</vt:lpstr>
      <vt:lpstr>Master-Thesis  Methodical Approach for Analyzing Process Parameters and Optimizing Boundary Conditions in Mutli-Axis Robot Programs</vt:lpstr>
      <vt:lpstr>To-Do </vt:lpstr>
      <vt:lpstr>State of the Art Questions</vt:lpstr>
      <vt:lpstr>Process Parameters</vt:lpstr>
      <vt:lpstr>PowerPoint Presentation</vt:lpstr>
      <vt:lpstr>Sort by VIP</vt:lpstr>
      <vt:lpstr>NX process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Master-Thesis </dc:title>
  <dc:creator>Nalivaika, Jan (ext) (T AMM FMP-DE)</dc:creator>
  <cp:keywords>Template</cp:keywords>
  <dc:description>Version 3.4.4
April 2023</dc:description>
  <cp:lastModifiedBy>Nalivaika, Jan (T AMC FMP-DE)</cp:lastModifiedBy>
  <cp:revision>122</cp:revision>
  <dcterms:created xsi:type="dcterms:W3CDTF">2023-10-02T13:28:39Z</dcterms:created>
  <dcterms:modified xsi:type="dcterms:W3CDTF">2023-11-13T15:47:00Z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number">
    <vt:lpwstr>4.0.0</vt:lpwstr>
  </property>
  <property fmtid="{D5CDD505-2E9C-101B-9397-08002B2CF9AE}" pid="3" name="Language">
    <vt:lpwstr>English</vt:lpwstr>
  </property>
  <property fmtid="{D5CDD505-2E9C-101B-9397-08002B2CF9AE}" pid="4" name="MSIP_Label_9d258917-277f-42cd-a3cd-14c4e9ee58bc_Enabled">
    <vt:lpwstr>true</vt:lpwstr>
  </property>
  <property fmtid="{D5CDD505-2E9C-101B-9397-08002B2CF9AE}" pid="5" name="MSIP_Label_9d258917-277f-42cd-a3cd-14c4e9ee58bc_SetDate">
    <vt:lpwstr>2023-10-02T13:30:28Z</vt:lpwstr>
  </property>
  <property fmtid="{D5CDD505-2E9C-101B-9397-08002B2CF9AE}" pid="6" name="MSIP_Label_9d258917-277f-42cd-a3cd-14c4e9ee58bc_Method">
    <vt:lpwstr>Standard</vt:lpwstr>
  </property>
  <property fmtid="{D5CDD505-2E9C-101B-9397-08002B2CF9AE}" pid="7" name="MSIP_Label_9d258917-277f-42cd-a3cd-14c4e9ee58bc_Name">
    <vt:lpwstr>restricted</vt:lpwstr>
  </property>
  <property fmtid="{D5CDD505-2E9C-101B-9397-08002B2CF9AE}" pid="8" name="MSIP_Label_9d258917-277f-42cd-a3cd-14c4e9ee58bc_SiteId">
    <vt:lpwstr>38ae3bcd-9579-4fd4-adda-b42e1495d55a</vt:lpwstr>
  </property>
  <property fmtid="{D5CDD505-2E9C-101B-9397-08002B2CF9AE}" pid="9" name="MSIP_Label_9d258917-277f-42cd-a3cd-14c4e9ee58bc_ActionId">
    <vt:lpwstr>939396d1-765d-4900-b17c-2753251d432f</vt:lpwstr>
  </property>
  <property fmtid="{D5CDD505-2E9C-101B-9397-08002B2CF9AE}" pid="10" name="MSIP_Label_9d258917-277f-42cd-a3cd-14c4e9ee58bc_ContentBits">
    <vt:lpwstr>0</vt:lpwstr>
  </property>
</Properties>
</file>

<file path=docProps/thumbnail.jpeg>
</file>